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26" r:id="rId2"/>
    <p:sldId id="427" r:id="rId3"/>
    <p:sldId id="429" r:id="rId4"/>
    <p:sldId id="430" r:id="rId5"/>
    <p:sldId id="432" r:id="rId6"/>
    <p:sldId id="285" r:id="rId7"/>
    <p:sldId id="288" r:id="rId8"/>
    <p:sldId id="431" r:id="rId9"/>
    <p:sldId id="433" r:id="rId10"/>
  </p:sldIdLst>
  <p:sldSz cx="9144000" cy="5143500" type="screen16x9"/>
  <p:notesSz cx="9929813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3">
          <p15:clr>
            <a:srgbClr val="A4A3A4"/>
          </p15:clr>
        </p15:guide>
        <p15:guide id="2" orient="horz" pos="3024">
          <p15:clr>
            <a:srgbClr val="A4A3A4"/>
          </p15:clr>
        </p15:guide>
        <p15:guide id="3" orient="horz" pos="1754">
          <p15:clr>
            <a:srgbClr val="A4A3A4"/>
          </p15:clr>
        </p15:guide>
        <p15:guide id="4" pos="294">
          <p15:clr>
            <a:srgbClr val="A4A3A4"/>
          </p15:clr>
        </p15:guide>
        <p15:guide id="5" pos="2880">
          <p15:clr>
            <a:srgbClr val="A4A3A4"/>
          </p15:clr>
        </p15:guide>
        <p15:guide id="6" pos="5465">
          <p15:clr>
            <a:srgbClr val="A4A3A4"/>
          </p15:clr>
        </p15:guide>
        <p15:guide id="7" pos="5329">
          <p15:clr>
            <a:srgbClr val="A4A3A4"/>
          </p15:clr>
        </p15:guide>
        <p15:guide id="8" pos="431">
          <p15:clr>
            <a:srgbClr val="A4A3A4"/>
          </p15:clr>
        </p15:guide>
        <p15:guide id="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8D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B0000-591A-431C-A1F8-1908A6D6FAEC}" v="10" dt="2020-01-17T16:59:56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7" autoAdjust="0"/>
    <p:restoredTop sz="93018" autoAdjust="0"/>
  </p:normalViewPr>
  <p:slideViewPr>
    <p:cSldViewPr snapToGrid="0" snapToObjects="1" showGuides="1">
      <p:cViewPr>
        <p:scale>
          <a:sx n="100" d="100"/>
          <a:sy n="100" d="100"/>
        </p:scale>
        <p:origin x="1248" y="158"/>
      </p:cViewPr>
      <p:guideLst>
        <p:guide orient="horz" pos="653"/>
        <p:guide orient="horz" pos="3024"/>
        <p:guide orient="horz" pos="1754"/>
        <p:guide pos="294"/>
        <p:guide pos="2880"/>
        <p:guide pos="5465"/>
        <p:guide pos="5329"/>
        <p:guide pos="431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-2622" y="-96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1E55E-953C-4E85-AC0D-169512BAEA0C}" type="datetimeFigureOut">
              <a:rPr lang="sv-SE" smtClean="0"/>
              <a:t>2020-01-17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6612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9BE14-75E1-438F-AD0D-C790E48DC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37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E3767-B873-4BC4-A4AB-99810FB69CBF}" type="datetimeFigureOut">
              <a:rPr lang="sv-SE" smtClean="0"/>
              <a:t>2020-01-17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28895"/>
            <a:ext cx="794385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55A8D-2161-48C0-BC4A-61882023C6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40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71450" indent="-171450" algn="l" defTabSz="914400" rtl="0" eaLnBrk="1" latinLnBrk="0" hangingPunct="1">
      <a:spcBef>
        <a:spcPts val="6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55600" indent="-177800" algn="l" defTabSz="914400" rtl="0" eaLnBrk="1" latinLnBrk="0" hangingPunct="1">
      <a:spcBef>
        <a:spcPts val="600"/>
      </a:spcBef>
      <a:buFont typeface="Calibri" pitchFamily="34" charset="0"/>
      <a:buChar char="–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34988" indent="-179388" algn="l" defTabSz="914400" rtl="0" eaLnBrk="1" latinLnBrk="0" hangingPunct="1">
      <a:spcBef>
        <a:spcPts val="600"/>
      </a:spcBef>
      <a:buFont typeface="Calibri" pitchFamily="34" charset="0"/>
      <a:buChar char="–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712788" indent="-177800" algn="l" defTabSz="914400" rtl="0" eaLnBrk="1" latinLnBrk="0" hangingPunct="1">
      <a:spcBef>
        <a:spcPts val="600"/>
      </a:spcBef>
      <a:buFont typeface="Calibri" pitchFamily="34" charset="0"/>
      <a:buChar char="–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101D-2216-444A-B536-90BB34280C5F}" type="slidenum">
              <a:rPr lang="sv-SE" altLang="sv-SE" smtClean="0"/>
              <a:pPr/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9347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usqva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9624" y="833717"/>
            <a:ext cx="8579223" cy="2286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366" y="4006962"/>
            <a:ext cx="7265792" cy="450800"/>
          </a:xfrm>
        </p:spPr>
        <p:txBody>
          <a:bodyPr>
            <a:normAutofit/>
          </a:bodyPr>
          <a:lstStyle>
            <a:lvl1pPr algn="ctr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366" y="4522001"/>
            <a:ext cx="7265792" cy="30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14" name="Picture 8" descr="HC980-0137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000" y="266400"/>
            <a:ext cx="1299600" cy="9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HC250-0041.jp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600" y="1393200"/>
            <a:ext cx="1087200" cy="10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HC150-0043.jpg"/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2400" y="1393200"/>
            <a:ext cx="1087200" cy="10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HC350-0044.jpg"/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000" y="1393200"/>
            <a:ext cx="1087200" cy="10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C450-0010.jpg"/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00" y="1393200"/>
            <a:ext cx="1087200" cy="10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 descr="HC550-0021.jpg"/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2400" y="2649600"/>
            <a:ext cx="1087200" cy="10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 descr="HC650-0001.jpg"/>
          <p:cNvPicPr>
            <a:picLocks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600" y="2649600"/>
            <a:ext cx="1087200" cy="10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3" descr="HCD50-0026.jpg"/>
          <p:cNvPicPr>
            <a:picLocks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000" y="2649600"/>
            <a:ext cx="1087200" cy="10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4" descr="HC150-0016.jpg"/>
          <p:cNvPicPr>
            <a:picLocks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00" y="2649600"/>
            <a:ext cx="1087200" cy="10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21615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CA46-5B73-48C0-AC21-D74B9AC9BA27}" type="datetime1">
              <a:rPr lang="sv-SE" smtClean="0"/>
              <a:t>2020-01-17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Title: Market launches, Issuer: CS&amp;D Product Management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9579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E837-84C3-47F2-B1F9-A9B407DE67A7}" type="datetime1">
              <a:rPr lang="sv-SE" smtClean="0"/>
              <a:t>2020-01-17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Title: Market launches, Issuer: CS&amp;D Product Management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465139" y="3939779"/>
            <a:ext cx="8213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/>
              <a:t>www.husqvarnacp.com</a:t>
            </a:r>
          </a:p>
          <a:p>
            <a:pPr algn="ctr">
              <a:defRPr/>
            </a:pPr>
            <a:endParaRPr lang="sv-SE" sz="1800" dirty="0">
              <a:cs typeface="Arial" charset="0"/>
            </a:endParaRPr>
          </a:p>
        </p:txBody>
      </p:sp>
      <p:pic>
        <p:nvPicPr>
          <p:cNvPr id="9" name="Picture 9" descr="HC980-0137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800" y="1551600"/>
            <a:ext cx="2538000" cy="18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76165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139" y="-24493"/>
            <a:ext cx="7351866" cy="8572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9" y="1035845"/>
            <a:ext cx="8210550" cy="3563541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65656" y="4908280"/>
            <a:ext cx="528991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75E48C9-98BA-4780-ACE1-662A6C0E60BA}" type="datetime1">
              <a:rPr lang="sv-SE" smtClean="0"/>
              <a:t>2020-01-17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139" y="4908280"/>
            <a:ext cx="613754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/>
              <a:t>Title: Market launches, Issuer: CS&amp;D Product Management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1765" y="4908280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146F40CC-D59B-4481-8E32-42ED15F0C502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7" name="Straight Connector 8"/>
          <p:cNvCxnSpPr/>
          <p:nvPr userDrawn="1"/>
        </p:nvCxnSpPr>
        <p:spPr>
          <a:xfrm>
            <a:off x="465139" y="877907"/>
            <a:ext cx="8213724" cy="0"/>
          </a:xfrm>
          <a:prstGeom prst="line">
            <a:avLst/>
          </a:prstGeom>
          <a:ln w="127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 descr="HC980-0137.jpg"/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000" y="198000"/>
            <a:ext cx="8496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42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</p:sldLayoutIdLst>
  <p:transition spd="slow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263" indent="-195263" algn="l" defTabSz="914400" rtl="0" eaLnBrk="1" latinLnBrk="0" hangingPunct="1">
        <a:spcBef>
          <a:spcPts val="12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87363" indent="-277813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74688" indent="-179388" algn="l" defTabSz="914400" rtl="0" eaLnBrk="1" latinLnBrk="0" hangingPunct="1">
        <a:spcBef>
          <a:spcPts val="3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06463" indent="-223838" algn="l" defTabSz="914400" rtl="0" eaLnBrk="1" latinLnBrk="0" hangingPunct="1">
        <a:spcBef>
          <a:spcPts val="300"/>
        </a:spcBef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3788" indent="-179388" algn="l" defTabSz="914400" rtl="0" eaLnBrk="1" latinLnBrk="0" hangingPunct="1">
        <a:spcBef>
          <a:spcPts val="3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65138" y="209549"/>
            <a:ext cx="7838889" cy="6232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uk-UA" sz="2000" b="1" dirty="0">
                <a:solidFill>
                  <a:sysClr val="windowText" lastClr="000000"/>
                </a:solidFill>
              </a:rPr>
              <a:t>             </a:t>
            </a:r>
            <a:r>
              <a:rPr lang="sv-SE" sz="2000" b="1" dirty="0">
                <a:solidFill>
                  <a:sysClr val="windowText" lastClr="000000"/>
                </a:solidFill>
              </a:rPr>
              <a:t>DS500</a:t>
            </a:r>
            <a:r>
              <a:rPr lang="uk-UA" sz="2000" b="1" dirty="0">
                <a:solidFill>
                  <a:sysClr val="windowText" lastClr="000000"/>
                </a:solidFill>
                <a:latin typeface="Arial"/>
              </a:rPr>
              <a:t> середня  розмір </a:t>
            </a:r>
            <a:r>
              <a:rPr lang="uk-UA" sz="2000" b="1" dirty="0" err="1">
                <a:solidFill>
                  <a:sysClr val="windowText" lastClr="000000"/>
                </a:solidFill>
                <a:latin typeface="Arial"/>
              </a:rPr>
              <a:t>стійки</a:t>
            </a:r>
            <a:r>
              <a:rPr lang="uk-UA" sz="2000" b="1" dirty="0">
                <a:solidFill>
                  <a:sysClr val="windowText" lastClr="000000"/>
                </a:solidFill>
                <a:latin typeface="Arial"/>
              </a:rPr>
              <a:t>, яка підходить 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uk-UA" sz="2000" b="1" dirty="0">
                <a:solidFill>
                  <a:sysClr val="windowText" lastClr="000000"/>
                </a:solidFill>
                <a:latin typeface="Arial"/>
              </a:rPr>
              <a:t>                         для </a:t>
            </a:r>
            <a:r>
              <a:rPr lang="en-US" sz="1800" b="1" dirty="0"/>
              <a:t> </a:t>
            </a:r>
            <a:r>
              <a:rPr lang="uk-UA" sz="1800" b="1" dirty="0"/>
              <a:t>буріння  отворів  </a:t>
            </a:r>
            <a:r>
              <a:rPr lang="en-US" sz="1800" b="1" dirty="0"/>
              <a:t>Ø150-400</a:t>
            </a:r>
            <a:r>
              <a:rPr lang="uk-UA" sz="1800" b="1" dirty="0"/>
              <a:t>мм</a:t>
            </a:r>
            <a:r>
              <a:rPr lang="en-US" sz="1800" b="1" dirty="0"/>
              <a:t> 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5138" y="1049486"/>
            <a:ext cx="2447162" cy="481601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DS500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5491E1B-F646-4B70-88A4-1C64D46BD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546860"/>
              </p:ext>
            </p:extLst>
          </p:nvPr>
        </p:nvGraphicFramePr>
        <p:xfrm>
          <a:off x="3103179" y="1617687"/>
          <a:ext cx="5754080" cy="300625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20383">
                  <a:extLst>
                    <a:ext uri="{9D8B030D-6E8A-4147-A177-3AD203B41FA5}">
                      <a16:colId xmlns:a16="http://schemas.microsoft.com/office/drawing/2014/main" val="448530777"/>
                    </a:ext>
                  </a:extLst>
                </a:gridCol>
                <a:gridCol w="5433697">
                  <a:extLst>
                    <a:ext uri="{9D8B030D-6E8A-4147-A177-3AD203B41FA5}">
                      <a16:colId xmlns:a16="http://schemas.microsoft.com/office/drawing/2014/main" val="820955067"/>
                    </a:ext>
                  </a:extLst>
                </a:gridCol>
              </a:tblGrid>
              <a:tr h="1014955">
                <a:tc>
                  <a:txBody>
                    <a:bodyPr/>
                    <a:lstStyle/>
                    <a:p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</a:t>
                      </a:r>
                      <a:endParaRPr lang="sv-SE" sz="12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uk-UA" sz="1050" dirty="0"/>
                        <a:t>Опис</a:t>
                      </a:r>
                      <a:r>
                        <a:rPr lang="sv-SE" sz="1050" dirty="0"/>
                        <a:t>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Стійка середнього розміру, оптимізована для однофазних свердлильних двигунів великої потужності, таких як DM340</a:t>
                      </a:r>
                      <a:r>
                        <a:rPr lang="en-US" sz="1050" b="0" dirty="0"/>
                        <a:t>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Вага знизиться з 24 кг (DS 450) до 17-18 кг, а також більш жорстка , ніж DS450. Оптимізовано для діаметрів отворів у прольоті 150-400 мм (6-16 дюймів).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Можливо від 25-500мм (1-20 дюймів).</a:t>
                      </a:r>
                      <a:endParaRPr lang="en-US" altLang="sv-SE" sz="1050" b="1" dirty="0">
                        <a:solidFill>
                          <a:srgbClr val="000000"/>
                        </a:solidFill>
                        <a:ea typeface="MS PGothic" panose="020B0600070205080204" pitchFamily="34" charset="-128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385282781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</a:t>
                      </a:r>
                      <a:endParaRPr lang="sv-SE" sz="12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uk-UA" sz="1050" dirty="0"/>
                        <a:t>Начало продажів</a:t>
                      </a:r>
                      <a:r>
                        <a:rPr lang="sv-SE" sz="1050" dirty="0"/>
                        <a:t>:</a:t>
                      </a:r>
                      <a:r>
                        <a:rPr lang="uk-UA" sz="1050" dirty="0"/>
                        <a:t>  Листопад 2019 року</a:t>
                      </a:r>
                      <a:endParaRPr lang="sv-SE" sz="105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507323158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uk-UA" sz="1050" dirty="0"/>
                        <a:t>  Регіони продажу</a:t>
                      </a:r>
                      <a:r>
                        <a:rPr lang="sv-SE" sz="1050" dirty="0"/>
                        <a:t>: </a:t>
                      </a:r>
                      <a:r>
                        <a:rPr lang="uk-UA" sz="1050" dirty="0"/>
                        <a:t>Всі</a:t>
                      </a:r>
                      <a:endParaRPr lang="sv-SE" sz="105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190830830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uk-UA" sz="1050" dirty="0"/>
                        <a:t>Код товару </a:t>
                      </a:r>
                      <a:r>
                        <a:rPr lang="sv-SE" sz="1050" dirty="0"/>
                        <a:t>: 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967968601 (DS500)</a:t>
                      </a:r>
                      <a:endParaRPr lang="sv-SE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4007453037"/>
                  </a:ext>
                </a:extLst>
              </a:tr>
              <a:tr h="771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</a:t>
                      </a:r>
                      <a:endParaRPr lang="sv-SE" sz="12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uk-UA" sz="1050" dirty="0"/>
                        <a:t>Унікальні риси  товару для  продажу </a:t>
                      </a:r>
                      <a:r>
                        <a:rPr lang="sv-SE" sz="1050" dirty="0"/>
                        <a:t>: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Жорстка з надзвичайно хорошими показниками буріння </a:t>
                      </a:r>
                      <a:endParaRPr lang="en-US" altLang="sv-SE" sz="1050" b="0" dirty="0">
                        <a:solidFill>
                          <a:srgbClr val="000000"/>
                        </a:solidFill>
                        <a:ea typeface="MS PGothic" panose="020B0600070205080204" pitchFamily="34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uk-UA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Повністю виготовлений з металу, щоб мати оптимальну якість та міцність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uk-UA" altLang="sv-SE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Мала вага </a:t>
                      </a:r>
                      <a:endParaRPr lang="en-US" altLang="sv-SE" sz="1050" b="0" dirty="0">
                        <a:solidFill>
                          <a:srgbClr val="000000"/>
                        </a:solidFill>
                        <a:ea typeface="MS PGothic" panose="020B0600070205080204" pitchFamily="34" charset="-128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17163264"/>
                  </a:ext>
                </a:extLst>
              </a:tr>
              <a:tr h="428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</a:t>
                      </a:r>
                      <a:endParaRPr lang="sv-SE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60077944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44C3FBA-F1EC-4318-9CF1-1CD9ABA56347}"/>
              </a:ext>
            </a:extLst>
          </p:cNvPr>
          <p:cNvSpPr/>
          <p:nvPr/>
        </p:nvSpPr>
        <p:spPr>
          <a:xfrm>
            <a:off x="3111117" y="1049486"/>
            <a:ext cx="5744784" cy="475837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kern="0" dirty="0">
                <a:solidFill>
                  <a:schemeClr val="bg1"/>
                </a:solidFill>
                <a:latin typeface="Arial"/>
              </a:rPr>
              <a:t>Основні  Факти 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343D2212-78E1-4231-80DC-BE05433C4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6" y="1667791"/>
            <a:ext cx="1268818" cy="31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1333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E135-340F-43BD-9B7D-8E3C2D9E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DS500 - </a:t>
            </a:r>
            <a:r>
              <a:rPr lang="sv-SE" dirty="0" err="1"/>
              <a:t>Technical</a:t>
            </a:r>
            <a:r>
              <a:rPr lang="sv-SE" dirty="0"/>
              <a:t> features 1 (4) </a:t>
            </a:r>
            <a:endParaRPr lang="en-US" dirty="0"/>
          </a:p>
        </p:txBody>
      </p:sp>
      <p:pic>
        <p:nvPicPr>
          <p:cNvPr id="7" name="Picture 6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FEE93FA9-792F-4516-BBF1-E0977513C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07" y="1106229"/>
            <a:ext cx="1491589" cy="3752793"/>
          </a:xfrm>
          <a:prstGeom prst="rect">
            <a:avLst/>
          </a:prstGeom>
        </p:spPr>
      </p:pic>
      <p:sp>
        <p:nvSpPr>
          <p:cNvPr id="13" name="textruta 13">
            <a:extLst>
              <a:ext uri="{FF2B5EF4-FFF2-40B4-BE49-F238E27FC236}">
                <a16:creationId xmlns:a16="http://schemas.microsoft.com/office/drawing/2014/main" id="{2CB616B5-167F-4DBF-AA94-C0872DE4E9CC}"/>
              </a:ext>
            </a:extLst>
          </p:cNvPr>
          <p:cNvSpPr txBox="1"/>
          <p:nvPr/>
        </p:nvSpPr>
        <p:spPr>
          <a:xfrm>
            <a:off x="1835911" y="2973787"/>
            <a:ext cx="11769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uk-UA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Подвійна підтримка </a:t>
            </a:r>
            <a:endParaRPr lang="sv-SE" sz="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14" name="Rak pilkoppling 14">
            <a:extLst>
              <a:ext uri="{FF2B5EF4-FFF2-40B4-BE49-F238E27FC236}">
                <a16:creationId xmlns:a16="http://schemas.microsoft.com/office/drawing/2014/main" id="{990B8D44-9321-4020-89C0-FEC5304030F6}"/>
              </a:ext>
            </a:extLst>
          </p:cNvPr>
          <p:cNvCxnSpPr>
            <a:cxnSpLocks/>
          </p:cNvCxnSpPr>
          <p:nvPr/>
        </p:nvCxnSpPr>
        <p:spPr>
          <a:xfrm>
            <a:off x="2404995" y="3200400"/>
            <a:ext cx="682761" cy="699265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62F167BF-E386-4CA9-952E-41AC14CB3C39}"/>
              </a:ext>
            </a:extLst>
          </p:cNvPr>
          <p:cNvCxnSpPr>
            <a:cxnSpLocks/>
          </p:cNvCxnSpPr>
          <p:nvPr/>
        </p:nvCxnSpPr>
        <p:spPr>
          <a:xfrm>
            <a:off x="2404995" y="3200400"/>
            <a:ext cx="907520" cy="699264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3">
            <a:extLst>
              <a:ext uri="{FF2B5EF4-FFF2-40B4-BE49-F238E27FC236}">
                <a16:creationId xmlns:a16="http://schemas.microsoft.com/office/drawing/2014/main" id="{4EA8A122-ECCC-4BC1-865C-E1443A6367B5}"/>
              </a:ext>
            </a:extLst>
          </p:cNvPr>
          <p:cNvSpPr txBox="1"/>
          <p:nvPr/>
        </p:nvSpPr>
        <p:spPr>
          <a:xfrm>
            <a:off x="1615518" y="1231309"/>
            <a:ext cx="1176910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uk-UA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Гвинт</a:t>
            </a:r>
            <a:endParaRPr lang="sv-SE" sz="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18" name="Rak pilkoppling 14">
            <a:extLst>
              <a:ext uri="{FF2B5EF4-FFF2-40B4-BE49-F238E27FC236}">
                <a16:creationId xmlns:a16="http://schemas.microsoft.com/office/drawing/2014/main" id="{D0B14681-AEE4-4F8D-A148-3D280BA614EC}"/>
              </a:ext>
            </a:extLst>
          </p:cNvPr>
          <p:cNvCxnSpPr>
            <a:cxnSpLocks/>
          </p:cNvCxnSpPr>
          <p:nvPr/>
        </p:nvCxnSpPr>
        <p:spPr>
          <a:xfrm flipV="1">
            <a:off x="2404995" y="1192536"/>
            <a:ext cx="1064712" cy="143417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2949B5F-6797-48A8-90F4-09EDE2391ECB}"/>
              </a:ext>
            </a:extLst>
          </p:cNvPr>
          <p:cNvSpPr/>
          <p:nvPr/>
        </p:nvSpPr>
        <p:spPr>
          <a:xfrm>
            <a:off x="4572000" y="1456787"/>
            <a:ext cx="3738523" cy="2929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altLang="sv-SE" sz="1200" dirty="0" err="1">
                <a:solidFill>
                  <a:srgbClr val="000000"/>
                </a:solidFill>
                <a:ea typeface="MS PGothic" panose="020B0600070205080204" pitchFamily="34" charset="-128"/>
              </a:rPr>
              <a:t>Оптимизовано</a:t>
            </a:r>
            <a:r>
              <a:rPr lang="uk-UA" altLang="sv-SE" sz="1200" dirty="0">
                <a:solidFill>
                  <a:srgbClr val="000000"/>
                </a:solidFill>
                <a:ea typeface="MS PGothic" panose="020B0600070205080204" pitchFamily="34" charset="-128"/>
              </a:rPr>
              <a:t> для отворів до</a:t>
            </a:r>
            <a:r>
              <a:rPr lang="en-US" altLang="sv-SE" sz="1200" dirty="0">
                <a:solidFill>
                  <a:srgbClr val="000000"/>
                </a:solidFill>
                <a:ea typeface="MS PGothic" panose="020B0600070205080204" pitchFamily="34" charset="-128"/>
              </a:rPr>
              <a:t> Ø400mm.</a:t>
            </a:r>
            <a:endParaRPr lang="uk-UA" altLang="sv-SE" sz="12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44550">
              <a:spcBef>
                <a:spcPts val="600"/>
              </a:spcBef>
            </a:pPr>
            <a:r>
              <a:rPr lang="uk-UA" altLang="sv-SE" sz="1200" dirty="0">
                <a:solidFill>
                  <a:srgbClr val="000000"/>
                </a:solidFill>
                <a:ea typeface="MS PGothic" panose="020B0600070205080204" pitchFamily="34" charset="-128"/>
              </a:rPr>
              <a:t>    Но</a:t>
            </a:r>
            <a:r>
              <a:rPr lang="en-US" altLang="sv-SE" sz="12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uk-UA" altLang="sv-SE" sz="1200" dirty="0">
                <a:solidFill>
                  <a:srgbClr val="000000"/>
                </a:solidFill>
                <a:ea typeface="MS PGothic" panose="020B0600070205080204" pitchFamily="34" charset="-128"/>
              </a:rPr>
              <a:t>можливо до </a:t>
            </a:r>
            <a:r>
              <a:rPr lang="uk-UA" altLang="sv-SE" sz="1200" dirty="0" err="1">
                <a:solidFill>
                  <a:srgbClr val="000000"/>
                </a:solidFill>
                <a:ea typeface="MS PGothic" panose="020B0600070205080204" pitchFamily="34" charset="-128"/>
              </a:rPr>
              <a:t>діам</a:t>
            </a:r>
            <a:r>
              <a:rPr lang="uk-UA" altLang="sv-SE" sz="1200" dirty="0">
                <a:solidFill>
                  <a:srgbClr val="000000"/>
                </a:solidFill>
                <a:ea typeface="MS PGothic" panose="020B0600070205080204" pitchFamily="34" charset="-128"/>
              </a:rPr>
              <a:t>. </a:t>
            </a:r>
            <a:r>
              <a:rPr lang="en-US" altLang="sv-SE" sz="1200" dirty="0">
                <a:solidFill>
                  <a:srgbClr val="000000"/>
                </a:solidFill>
                <a:ea typeface="MS PGothic" panose="020B0600070205080204" pitchFamily="34" charset="-128"/>
              </a:rPr>
              <a:t> Ø500mm</a:t>
            </a:r>
          </a:p>
          <a:p>
            <a:pPr marL="21600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200" dirty="0"/>
              <a:t>Повністю вироблено з металу</a:t>
            </a:r>
            <a:r>
              <a:rPr lang="en-US" sz="1200" dirty="0"/>
              <a:t> </a:t>
            </a:r>
          </a:p>
          <a:p>
            <a:pPr marL="21600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200" dirty="0"/>
              <a:t>Вага</a:t>
            </a:r>
            <a:r>
              <a:rPr lang="en-US" sz="1200" dirty="0"/>
              <a:t> 17-18kg (DS 450 24kg)</a:t>
            </a:r>
            <a:endParaRPr lang="en-US" altLang="sv-SE" sz="12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216000" lvl="0" indent="-171450">
              <a:lnSpc>
                <a:spcPct val="110000"/>
              </a:lnSpc>
              <a:spcBef>
                <a:spcPts val="600"/>
              </a:spcBef>
              <a:buSzPct val="85000"/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cs typeface="Arial" pitchFamily="34" charset="0"/>
              </a:rPr>
              <a:t>«Вільний рух»  шарніра</a:t>
            </a:r>
            <a:endParaRPr lang="en-US" sz="1200" dirty="0">
              <a:cs typeface="Arial" pitchFamily="34" charset="0"/>
            </a:endParaRPr>
          </a:p>
          <a:p>
            <a:pPr marL="216000" lvl="0" indent="-171450">
              <a:lnSpc>
                <a:spcPct val="110000"/>
              </a:lnSpc>
              <a:spcBef>
                <a:spcPts val="600"/>
              </a:spcBef>
              <a:buSzPct val="85000"/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cs typeface="Arial" pitchFamily="34" charset="0"/>
              </a:rPr>
              <a:t>Можливість підтягнути болти </a:t>
            </a:r>
            <a:endParaRPr lang="en-US" sz="1200" dirty="0">
              <a:cs typeface="Arial" pitchFamily="34" charset="0"/>
            </a:endParaRPr>
          </a:p>
          <a:p>
            <a:pPr marL="216000" lvl="0" indent="-171450">
              <a:lnSpc>
                <a:spcPct val="110000"/>
              </a:lnSpc>
              <a:spcBef>
                <a:spcPts val="600"/>
              </a:spcBef>
              <a:buSzPct val="85000"/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cs typeface="Arial" pitchFamily="34" charset="0"/>
              </a:rPr>
              <a:t>Використовують з  моторами</a:t>
            </a:r>
            <a:r>
              <a:rPr lang="en-US" sz="1200" dirty="0">
                <a:cs typeface="Arial" pitchFamily="34" charset="0"/>
              </a:rPr>
              <a:t>:</a:t>
            </a:r>
          </a:p>
          <a:p>
            <a:pPr marL="216000" lvl="1" indent="-27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cs typeface="Arial" pitchFamily="34" charset="0"/>
              </a:rPr>
              <a:t>DM220</a:t>
            </a:r>
          </a:p>
          <a:p>
            <a:pPr marL="216000" lvl="1" indent="-27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cs typeface="Arial" pitchFamily="34" charset="0"/>
              </a:rPr>
              <a:t>DM230 (</a:t>
            </a:r>
            <a:r>
              <a:rPr lang="uk-UA" sz="1200" dirty="0">
                <a:cs typeface="Arial" pitchFamily="34" charset="0"/>
              </a:rPr>
              <a:t>потрібно адаптер</a:t>
            </a:r>
            <a:r>
              <a:rPr lang="en-US" sz="1200" dirty="0">
                <a:cs typeface="Arial" pitchFamily="34" charset="0"/>
              </a:rPr>
              <a:t>)</a:t>
            </a:r>
          </a:p>
          <a:p>
            <a:pPr marL="216000" lvl="1" indent="-27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cs typeface="Arial" pitchFamily="34" charset="0"/>
              </a:rPr>
              <a:t>DM280</a:t>
            </a:r>
          </a:p>
          <a:p>
            <a:pPr marL="216000" lvl="1" indent="-27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cs typeface="Arial" pitchFamily="34" charset="0"/>
              </a:rPr>
              <a:t>DM340</a:t>
            </a:r>
          </a:p>
          <a:p>
            <a:pPr marL="216000" lvl="1" indent="-27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cs typeface="Arial" pitchFamily="34" charset="0"/>
              </a:rPr>
              <a:t>DM650</a:t>
            </a:r>
          </a:p>
          <a:p>
            <a:pPr marL="216000" lvl="1" indent="-27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cs typeface="Arial" pitchFamily="34" charset="0"/>
              </a:rPr>
              <a:t>AD10 </a:t>
            </a:r>
            <a:r>
              <a:rPr lang="uk-UA" sz="1200" dirty="0">
                <a:cs typeface="Arial" pitchFamily="34" charset="0"/>
              </a:rPr>
              <a:t> з </a:t>
            </a:r>
            <a:r>
              <a:rPr lang="uk-UA" sz="1200" dirty="0" err="1">
                <a:cs typeface="Arial" pitchFamily="34" charset="0"/>
              </a:rPr>
              <a:t>двух</a:t>
            </a:r>
            <a:r>
              <a:rPr lang="uk-UA" sz="1200" dirty="0">
                <a:cs typeface="Arial" pitchFamily="34" charset="0"/>
              </a:rPr>
              <a:t> сторін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4EFE7F-8698-4174-9D69-4E686828BD5A}"/>
              </a:ext>
            </a:extLst>
          </p:cNvPr>
          <p:cNvSpPr/>
          <p:nvPr/>
        </p:nvSpPr>
        <p:spPr>
          <a:xfrm>
            <a:off x="1089762" y="1965317"/>
            <a:ext cx="1407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Bef>
                <a:spcPts val="600"/>
              </a:spcBef>
              <a:buSzPct val="85000"/>
              <a:defRPr/>
            </a:pPr>
            <a:r>
              <a:rPr lang="uk-UA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Одна швидкість </a:t>
            </a:r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uk-UA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з передавальним числом </a:t>
            </a:r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1 3/16” (30 mm) / </a:t>
            </a:r>
            <a:r>
              <a:rPr lang="uk-UA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за оберт</a:t>
            </a:r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(</a:t>
            </a:r>
            <a:r>
              <a:rPr lang="uk-UA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так само як</a:t>
            </a:r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DS450 </a:t>
            </a:r>
            <a:r>
              <a:rPr lang="uk-UA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та</a:t>
            </a:r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DS900)</a:t>
            </a:r>
          </a:p>
        </p:txBody>
      </p:sp>
      <p:cxnSp>
        <p:nvCxnSpPr>
          <p:cNvPr id="33" name="Rak pilkoppling 14">
            <a:extLst>
              <a:ext uri="{FF2B5EF4-FFF2-40B4-BE49-F238E27FC236}">
                <a16:creationId xmlns:a16="http://schemas.microsoft.com/office/drawing/2014/main" id="{D7B8D26D-82BB-4377-89DD-63046A783B3E}"/>
              </a:ext>
            </a:extLst>
          </p:cNvPr>
          <p:cNvCxnSpPr>
            <a:cxnSpLocks/>
          </p:cNvCxnSpPr>
          <p:nvPr/>
        </p:nvCxnSpPr>
        <p:spPr>
          <a:xfrm>
            <a:off x="2404995" y="2235896"/>
            <a:ext cx="964006" cy="398890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22523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2091-59E1-4985-B31B-33EC457F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DS500 – </a:t>
            </a:r>
            <a:r>
              <a:rPr lang="uk-UA" dirty="0"/>
              <a:t>Технічні особливості</a:t>
            </a:r>
            <a:r>
              <a:rPr lang="sv-SE" dirty="0"/>
              <a:t> 2 (4) </a:t>
            </a:r>
            <a:endParaRPr lang="en-US" dirty="0"/>
          </a:p>
        </p:txBody>
      </p:sp>
      <p:pic>
        <p:nvPicPr>
          <p:cNvPr id="7" name="Content Placeholder 8" descr="A picture containing device&#10;&#10;Description generated with very high confidence">
            <a:extLst>
              <a:ext uri="{FF2B5EF4-FFF2-40B4-BE49-F238E27FC236}">
                <a16:creationId xmlns:a16="http://schemas.microsoft.com/office/drawing/2014/main" id="{4ABA5B2B-98E8-463B-9AFF-9080E4CB3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95" y="1075910"/>
            <a:ext cx="1798569" cy="3562350"/>
          </a:xfrm>
          <a:prstGeom prst="rect">
            <a:avLst/>
          </a:prstGeom>
        </p:spPr>
      </p:pic>
      <p:sp>
        <p:nvSpPr>
          <p:cNvPr id="8" name="textruta 13">
            <a:extLst>
              <a:ext uri="{FF2B5EF4-FFF2-40B4-BE49-F238E27FC236}">
                <a16:creationId xmlns:a16="http://schemas.microsoft.com/office/drawing/2014/main" id="{43217A4F-6414-4AFE-BD33-9D4FABD22075}"/>
              </a:ext>
            </a:extLst>
          </p:cNvPr>
          <p:cNvSpPr txBox="1"/>
          <p:nvPr/>
        </p:nvSpPr>
        <p:spPr>
          <a:xfrm>
            <a:off x="7503210" y="1844649"/>
            <a:ext cx="1272090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uk-UA" sz="800" b="1" dirty="0"/>
              <a:t>Сталеві колеса на одній стороні ексцентрикові, що дозволяє регулювати бажаний тиск / опір ходу каретки</a:t>
            </a:r>
            <a:endParaRPr lang="sv-SE" sz="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9" name="Rak pilkoppling 14">
            <a:extLst>
              <a:ext uri="{FF2B5EF4-FFF2-40B4-BE49-F238E27FC236}">
                <a16:creationId xmlns:a16="http://schemas.microsoft.com/office/drawing/2014/main" id="{9A81D688-F471-4146-BF80-CBDEDD1EFBC5}"/>
              </a:ext>
            </a:extLst>
          </p:cNvPr>
          <p:cNvCxnSpPr>
            <a:cxnSpLocks/>
          </p:cNvCxnSpPr>
          <p:nvPr/>
        </p:nvCxnSpPr>
        <p:spPr>
          <a:xfrm flipH="1">
            <a:off x="6773291" y="2062430"/>
            <a:ext cx="688252" cy="469685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3">
            <a:extLst>
              <a:ext uri="{FF2B5EF4-FFF2-40B4-BE49-F238E27FC236}">
                <a16:creationId xmlns:a16="http://schemas.microsoft.com/office/drawing/2014/main" id="{4FF2A800-7396-444C-BF5D-ABA5CC4FE997}"/>
              </a:ext>
            </a:extLst>
          </p:cNvPr>
          <p:cNvSpPr txBox="1"/>
          <p:nvPr/>
        </p:nvSpPr>
        <p:spPr>
          <a:xfrm>
            <a:off x="7613006" y="1382651"/>
            <a:ext cx="11769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uk-UA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Сталеве армування колони</a:t>
            </a:r>
            <a:endParaRPr lang="sv-SE" sz="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14" name="Rak pilkoppling 14">
            <a:extLst>
              <a:ext uri="{FF2B5EF4-FFF2-40B4-BE49-F238E27FC236}">
                <a16:creationId xmlns:a16="http://schemas.microsoft.com/office/drawing/2014/main" id="{21A0465D-254F-44E7-8209-F53F5D8C329A}"/>
              </a:ext>
            </a:extLst>
          </p:cNvPr>
          <p:cNvCxnSpPr>
            <a:cxnSpLocks/>
          </p:cNvCxnSpPr>
          <p:nvPr/>
        </p:nvCxnSpPr>
        <p:spPr>
          <a:xfrm flipH="1">
            <a:off x="6759880" y="1577235"/>
            <a:ext cx="899785" cy="287695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3">
            <a:extLst>
              <a:ext uri="{FF2B5EF4-FFF2-40B4-BE49-F238E27FC236}">
                <a16:creationId xmlns:a16="http://schemas.microsoft.com/office/drawing/2014/main" id="{F3FA6A85-F31A-4ECD-8328-B8FE75D491A4}"/>
              </a:ext>
            </a:extLst>
          </p:cNvPr>
          <p:cNvSpPr txBox="1"/>
          <p:nvPr/>
        </p:nvSpPr>
        <p:spPr>
          <a:xfrm>
            <a:off x="7903097" y="2861580"/>
            <a:ext cx="117691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uk-UA" sz="800" b="1" dirty="0"/>
              <a:t>Швидке підключення для дриль-двигунів</a:t>
            </a:r>
            <a:endParaRPr lang="sv-SE" sz="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19" name="Rak pilkoppling 14">
            <a:extLst>
              <a:ext uri="{FF2B5EF4-FFF2-40B4-BE49-F238E27FC236}">
                <a16:creationId xmlns:a16="http://schemas.microsoft.com/office/drawing/2014/main" id="{1B01DE52-3D78-447F-A603-CC2FCEA62573}"/>
              </a:ext>
            </a:extLst>
          </p:cNvPr>
          <p:cNvCxnSpPr>
            <a:cxnSpLocks/>
          </p:cNvCxnSpPr>
          <p:nvPr/>
        </p:nvCxnSpPr>
        <p:spPr>
          <a:xfrm flipH="1">
            <a:off x="7311084" y="2895959"/>
            <a:ext cx="592013" cy="370079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3">
            <a:extLst>
              <a:ext uri="{FF2B5EF4-FFF2-40B4-BE49-F238E27FC236}">
                <a16:creationId xmlns:a16="http://schemas.microsoft.com/office/drawing/2014/main" id="{9D5C9991-7AC5-4330-9571-DA73B2B71E2B}"/>
              </a:ext>
            </a:extLst>
          </p:cNvPr>
          <p:cNvSpPr txBox="1"/>
          <p:nvPr/>
        </p:nvSpPr>
        <p:spPr>
          <a:xfrm>
            <a:off x="4646131" y="1752318"/>
            <a:ext cx="117691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uk-UA" sz="800" b="1" dirty="0"/>
              <a:t>3 </a:t>
            </a:r>
            <a:r>
              <a:rPr lang="uk-UA" sz="800" b="1" dirty="0" err="1"/>
              <a:t>спицеві</a:t>
            </a:r>
            <a:r>
              <a:rPr lang="uk-UA" sz="800" b="1" dirty="0"/>
              <a:t> ручки для  переміщення каретки</a:t>
            </a:r>
            <a:endParaRPr lang="sv-SE" sz="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21" name="Rak pilkoppling 14">
            <a:extLst>
              <a:ext uri="{FF2B5EF4-FFF2-40B4-BE49-F238E27FC236}">
                <a16:creationId xmlns:a16="http://schemas.microsoft.com/office/drawing/2014/main" id="{FB1F13F8-8DD1-40A6-92D3-1EDCB6E24B4C}"/>
              </a:ext>
            </a:extLst>
          </p:cNvPr>
          <p:cNvCxnSpPr>
            <a:cxnSpLocks/>
          </p:cNvCxnSpPr>
          <p:nvPr/>
        </p:nvCxnSpPr>
        <p:spPr>
          <a:xfrm>
            <a:off x="5212368" y="1972589"/>
            <a:ext cx="1046599" cy="363704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0C948B0-DF7F-4015-922A-E62BE33F6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15" y="1534998"/>
            <a:ext cx="3044968" cy="2759502"/>
          </a:xfrm>
          <a:prstGeom prst="rect">
            <a:avLst/>
          </a:prstGeom>
        </p:spPr>
      </p:pic>
      <p:sp>
        <p:nvSpPr>
          <p:cNvPr id="25" name="textruta 13">
            <a:extLst>
              <a:ext uri="{FF2B5EF4-FFF2-40B4-BE49-F238E27FC236}">
                <a16:creationId xmlns:a16="http://schemas.microsoft.com/office/drawing/2014/main" id="{2E7EE58A-487C-40B3-AF5E-2F2146418613}"/>
              </a:ext>
            </a:extLst>
          </p:cNvPr>
          <p:cNvSpPr txBox="1"/>
          <p:nvPr/>
        </p:nvSpPr>
        <p:spPr>
          <a:xfrm>
            <a:off x="1024551" y="3839131"/>
            <a:ext cx="103946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uk-UA" sz="800" b="1" dirty="0"/>
              <a:t>Лита міцна  підошва </a:t>
            </a:r>
            <a:r>
              <a:rPr lang="uk-UA" sz="800" b="1" dirty="0" err="1"/>
              <a:t>стійки</a:t>
            </a:r>
            <a:r>
              <a:rPr lang="uk-UA" sz="800" b="1" dirty="0"/>
              <a:t>  має легку  вагу</a:t>
            </a:r>
            <a:endParaRPr lang="sv-SE" sz="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26" name="Rak pilkoppling 14">
            <a:extLst>
              <a:ext uri="{FF2B5EF4-FFF2-40B4-BE49-F238E27FC236}">
                <a16:creationId xmlns:a16="http://schemas.microsoft.com/office/drawing/2014/main" id="{C7E66B2A-3523-4E60-A8E2-2FED0BA4CF9D}"/>
              </a:ext>
            </a:extLst>
          </p:cNvPr>
          <p:cNvCxnSpPr>
            <a:cxnSpLocks/>
          </p:cNvCxnSpPr>
          <p:nvPr/>
        </p:nvCxnSpPr>
        <p:spPr>
          <a:xfrm flipV="1">
            <a:off x="1849678" y="3313136"/>
            <a:ext cx="805841" cy="581458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ruta 13">
            <a:extLst>
              <a:ext uri="{FF2B5EF4-FFF2-40B4-BE49-F238E27FC236}">
                <a16:creationId xmlns:a16="http://schemas.microsoft.com/office/drawing/2014/main" id="{25546458-2CD1-4413-BA2D-3F73DC79DD91}"/>
              </a:ext>
            </a:extLst>
          </p:cNvPr>
          <p:cNvSpPr txBox="1"/>
          <p:nvPr/>
        </p:nvSpPr>
        <p:spPr>
          <a:xfrm>
            <a:off x="199805" y="3232705"/>
            <a:ext cx="1039466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uk-UA" sz="800" b="1" dirty="0"/>
              <a:t>Армована сталева плита для кріплення гвинта</a:t>
            </a:r>
            <a:endParaRPr lang="sv-SE" sz="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28" name="Rak pilkoppling 14">
            <a:extLst>
              <a:ext uri="{FF2B5EF4-FFF2-40B4-BE49-F238E27FC236}">
                <a16:creationId xmlns:a16="http://schemas.microsoft.com/office/drawing/2014/main" id="{5FA26A90-DBD8-4B08-9D89-D4C3BB4888A0}"/>
              </a:ext>
            </a:extLst>
          </p:cNvPr>
          <p:cNvCxnSpPr>
            <a:cxnSpLocks/>
          </p:cNvCxnSpPr>
          <p:nvPr/>
        </p:nvCxnSpPr>
        <p:spPr>
          <a:xfrm flipV="1">
            <a:off x="1171535" y="2914310"/>
            <a:ext cx="1408828" cy="430731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ruta 13">
            <a:extLst>
              <a:ext uri="{FF2B5EF4-FFF2-40B4-BE49-F238E27FC236}">
                <a16:creationId xmlns:a16="http://schemas.microsoft.com/office/drawing/2014/main" id="{357C52F5-933B-4EEC-9296-86E3FD908A59}"/>
              </a:ext>
            </a:extLst>
          </p:cNvPr>
          <p:cNvSpPr txBox="1"/>
          <p:nvPr/>
        </p:nvSpPr>
        <p:spPr>
          <a:xfrm>
            <a:off x="199805" y="1414113"/>
            <a:ext cx="777958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uk-UA" sz="800" b="1" dirty="0" err="1"/>
              <a:t>Вирівнювальні</a:t>
            </a:r>
            <a:r>
              <a:rPr lang="uk-UA" sz="800" b="1" dirty="0"/>
              <a:t> гвинти </a:t>
            </a:r>
            <a:r>
              <a:rPr lang="uk-UA" sz="800" b="1" dirty="0" err="1"/>
              <a:t>протиконтми</a:t>
            </a:r>
            <a:r>
              <a:rPr lang="uk-UA" sz="800" b="1" dirty="0"/>
              <a:t> гайками</a:t>
            </a:r>
            <a:endParaRPr lang="sv-SE" sz="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33" name="Rak pilkoppling 14">
            <a:extLst>
              <a:ext uri="{FF2B5EF4-FFF2-40B4-BE49-F238E27FC236}">
                <a16:creationId xmlns:a16="http://schemas.microsoft.com/office/drawing/2014/main" id="{6D91BD6F-BEF8-4C8F-BAD1-DC5DDC77C0EF}"/>
              </a:ext>
            </a:extLst>
          </p:cNvPr>
          <p:cNvCxnSpPr>
            <a:cxnSpLocks/>
          </p:cNvCxnSpPr>
          <p:nvPr/>
        </p:nvCxnSpPr>
        <p:spPr>
          <a:xfrm>
            <a:off x="720807" y="2141952"/>
            <a:ext cx="777958" cy="677094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2325F5E-8714-4AF0-8EF1-47AB0716DCF5}"/>
              </a:ext>
            </a:extLst>
          </p:cNvPr>
          <p:cNvSpPr txBox="1"/>
          <p:nvPr/>
        </p:nvSpPr>
        <p:spPr>
          <a:xfrm>
            <a:off x="4042397" y="3941398"/>
            <a:ext cx="1459507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uk-UA" sz="800" b="1" dirty="0"/>
              <a:t> Болти правильно відрегульовані від виробництва, але дозволяють повторно затягнути болти, якщо це необхідно</a:t>
            </a:r>
            <a:endParaRPr lang="en-US" sz="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53" name="Rak pilkoppling 14">
            <a:extLst>
              <a:ext uri="{FF2B5EF4-FFF2-40B4-BE49-F238E27FC236}">
                <a16:creationId xmlns:a16="http://schemas.microsoft.com/office/drawing/2014/main" id="{970A0F8B-78A4-4964-B74C-AA7EFF2D8AF6}"/>
              </a:ext>
            </a:extLst>
          </p:cNvPr>
          <p:cNvCxnSpPr>
            <a:cxnSpLocks/>
          </p:cNvCxnSpPr>
          <p:nvPr/>
        </p:nvCxnSpPr>
        <p:spPr>
          <a:xfrm flipH="1" flipV="1">
            <a:off x="3301389" y="3297541"/>
            <a:ext cx="781756" cy="623179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pilkoppling 14">
            <a:extLst>
              <a:ext uri="{FF2B5EF4-FFF2-40B4-BE49-F238E27FC236}">
                <a16:creationId xmlns:a16="http://schemas.microsoft.com/office/drawing/2014/main" id="{8E1A4AC7-B151-4F3D-A1C2-9A1FD221723B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5501904" y="3789124"/>
            <a:ext cx="757063" cy="549306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pilkoppling 14">
            <a:extLst>
              <a:ext uri="{FF2B5EF4-FFF2-40B4-BE49-F238E27FC236}">
                <a16:creationId xmlns:a16="http://schemas.microsoft.com/office/drawing/2014/main" id="{27F47356-1DE7-4B9E-9FD6-FAF0D936AEE3}"/>
              </a:ext>
            </a:extLst>
          </p:cNvPr>
          <p:cNvCxnSpPr>
            <a:cxnSpLocks/>
          </p:cNvCxnSpPr>
          <p:nvPr/>
        </p:nvCxnSpPr>
        <p:spPr>
          <a:xfrm flipH="1" flipV="1">
            <a:off x="2532686" y="2336293"/>
            <a:ext cx="1718640" cy="1533878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77385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3635-F8A8-47C2-B2BC-C1C5CCC8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DS500 - </a:t>
            </a:r>
            <a:r>
              <a:rPr lang="uk-UA" dirty="0"/>
              <a:t>Технічні особливості</a:t>
            </a:r>
            <a:r>
              <a:rPr lang="sv-SE" dirty="0"/>
              <a:t> 3 (4) </a:t>
            </a:r>
            <a:endParaRPr lang="en-US" dirty="0"/>
          </a:p>
        </p:txBody>
      </p:sp>
      <p:pic>
        <p:nvPicPr>
          <p:cNvPr id="12" name="Picture 11" descr="A picture containing wall, indoor, object&#10;&#10;Description generated with very high confidence">
            <a:extLst>
              <a:ext uri="{FF2B5EF4-FFF2-40B4-BE49-F238E27FC236}">
                <a16:creationId xmlns:a16="http://schemas.microsoft.com/office/drawing/2014/main" id="{3D7D4B7F-E18E-4A0F-81A2-044B58140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513" y="2150021"/>
            <a:ext cx="2878249" cy="2158687"/>
          </a:xfrm>
          <a:prstGeom prst="rect">
            <a:avLst/>
          </a:prstGeom>
        </p:spPr>
      </p:pic>
      <p:pic>
        <p:nvPicPr>
          <p:cNvPr id="16" name="Picture 15" descr="A picture containing indoor, wall, floor&#10;&#10;Description generated with very high confidence">
            <a:extLst>
              <a:ext uri="{FF2B5EF4-FFF2-40B4-BE49-F238E27FC236}">
                <a16:creationId xmlns:a16="http://schemas.microsoft.com/office/drawing/2014/main" id="{A5E33D28-57BE-4D66-AF88-F41AD9D191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2" t="10829" r="19143"/>
          <a:stretch/>
        </p:blipFill>
        <p:spPr>
          <a:xfrm>
            <a:off x="3914383" y="1790239"/>
            <a:ext cx="2609953" cy="2878249"/>
          </a:xfrm>
          <a:prstGeom prst="rect">
            <a:avLst/>
          </a:prstGeom>
        </p:spPr>
      </p:pic>
      <p:pic>
        <p:nvPicPr>
          <p:cNvPr id="18" name="Picture 1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E05BA48-F618-44B2-95A0-6F11E90DA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2" t="19171" r="3211" b="22733"/>
          <a:stretch/>
        </p:blipFill>
        <p:spPr>
          <a:xfrm>
            <a:off x="6920629" y="2069137"/>
            <a:ext cx="1941535" cy="144049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352DCFC0-3646-4098-8073-3E0B609E33E8}"/>
              </a:ext>
            </a:extLst>
          </p:cNvPr>
          <p:cNvSpPr/>
          <p:nvPr/>
        </p:nvSpPr>
        <p:spPr>
          <a:xfrm>
            <a:off x="1856121" y="2632813"/>
            <a:ext cx="526094" cy="4360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5131CA-D230-4B7A-8D6B-079715FE7CF7}"/>
              </a:ext>
            </a:extLst>
          </p:cNvPr>
          <p:cNvSpPr txBox="1"/>
          <p:nvPr/>
        </p:nvSpPr>
        <p:spPr>
          <a:xfrm>
            <a:off x="822725" y="1038840"/>
            <a:ext cx="155949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uk-UA" sz="800" b="1" dirty="0"/>
              <a:t>Функція блокування для запобігання </a:t>
            </a:r>
            <a:r>
              <a:rPr lang="uk-UA" sz="800" b="1" dirty="0" err="1"/>
              <a:t>ненавмис</a:t>
            </a:r>
            <a:r>
              <a:rPr lang="uk-UA" sz="800" b="1" dirty="0"/>
              <a:t>- </a:t>
            </a:r>
            <a:r>
              <a:rPr lang="uk-UA" sz="800" b="1" dirty="0" err="1"/>
              <a:t>ному</a:t>
            </a:r>
            <a:r>
              <a:rPr lang="uk-UA" sz="800" b="1" dirty="0"/>
              <a:t> зняттю каретки </a:t>
            </a:r>
            <a:endParaRPr lang="en-US" sz="800" b="1" dirty="0" err="1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5DC0EDD-8739-4AE6-A815-1017D2DB6590}"/>
              </a:ext>
            </a:extLst>
          </p:cNvPr>
          <p:cNvSpPr/>
          <p:nvPr/>
        </p:nvSpPr>
        <p:spPr>
          <a:xfrm>
            <a:off x="3229641" y="2461337"/>
            <a:ext cx="345082" cy="263047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Rak pilkoppling 14">
            <a:extLst>
              <a:ext uri="{FF2B5EF4-FFF2-40B4-BE49-F238E27FC236}">
                <a16:creationId xmlns:a16="http://schemas.microsoft.com/office/drawing/2014/main" id="{26D40496-FF9A-45C6-BB3F-5C847B9E958C}"/>
              </a:ext>
            </a:extLst>
          </p:cNvPr>
          <p:cNvCxnSpPr>
            <a:cxnSpLocks/>
          </p:cNvCxnSpPr>
          <p:nvPr/>
        </p:nvCxnSpPr>
        <p:spPr>
          <a:xfrm>
            <a:off x="1439632" y="1503149"/>
            <a:ext cx="679536" cy="1068601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13589E0-DCB5-4B60-BDB8-6D68085D7025}"/>
              </a:ext>
            </a:extLst>
          </p:cNvPr>
          <p:cNvSpPr txBox="1"/>
          <p:nvPr/>
        </p:nvSpPr>
        <p:spPr>
          <a:xfrm>
            <a:off x="2971308" y="2857107"/>
            <a:ext cx="104350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uk-UA" sz="800" b="1" dirty="0"/>
              <a:t>Можна легко засунути, якщо каретку потрібно зняти</a:t>
            </a:r>
            <a:endParaRPr lang="en-US" sz="800" b="1" dirty="0" err="1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FC9617F-A24D-47D2-BFFE-A4799F6A9620}"/>
              </a:ext>
            </a:extLst>
          </p:cNvPr>
          <p:cNvSpPr/>
          <p:nvPr/>
        </p:nvSpPr>
        <p:spPr>
          <a:xfrm>
            <a:off x="4800384" y="2789384"/>
            <a:ext cx="657619" cy="5601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AA2D00-E182-4100-A304-A336C96CB369}"/>
              </a:ext>
            </a:extLst>
          </p:cNvPr>
          <p:cNvSpPr txBox="1"/>
          <p:nvPr/>
        </p:nvSpPr>
        <p:spPr>
          <a:xfrm>
            <a:off x="7026988" y="4108335"/>
            <a:ext cx="10435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uk-UA" sz="800" b="1" dirty="0"/>
              <a:t>Наклейка попередження, щоб показати, коли можна зняти каретку</a:t>
            </a:r>
            <a:endParaRPr lang="en-US" sz="800" b="1" dirty="0" err="1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32" name="Rak pilkoppling 14">
            <a:extLst>
              <a:ext uri="{FF2B5EF4-FFF2-40B4-BE49-F238E27FC236}">
                <a16:creationId xmlns:a16="http://schemas.microsoft.com/office/drawing/2014/main" id="{34C16AB2-14B4-4A8B-A547-A384D7BCFFF8}"/>
              </a:ext>
            </a:extLst>
          </p:cNvPr>
          <p:cNvCxnSpPr>
            <a:cxnSpLocks/>
          </p:cNvCxnSpPr>
          <p:nvPr/>
        </p:nvCxnSpPr>
        <p:spPr>
          <a:xfrm flipH="1" flipV="1">
            <a:off x="7139837" y="3068875"/>
            <a:ext cx="148042" cy="1039460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2950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7D649-D812-4542-A15D-56EF0755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DS500 – </a:t>
            </a:r>
            <a:r>
              <a:rPr lang="uk-UA" dirty="0"/>
              <a:t>Технічні особливості</a:t>
            </a:r>
            <a:r>
              <a:rPr lang="sv-SE" dirty="0"/>
              <a:t> 4 (4) </a:t>
            </a:r>
            <a:endParaRPr lang="en-US" dirty="0"/>
          </a:p>
        </p:txBody>
      </p:sp>
      <p:pic>
        <p:nvPicPr>
          <p:cNvPr id="8" name="Content Placeholder 7" descr="A close up of a machine&#10;&#10;Description generated with high confidence">
            <a:extLst>
              <a:ext uri="{FF2B5EF4-FFF2-40B4-BE49-F238E27FC236}">
                <a16:creationId xmlns:a16="http://schemas.microsoft.com/office/drawing/2014/main" id="{024FCB02-E2E9-4AF3-BCFF-1B22C4E37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9740" y="1829320"/>
            <a:ext cx="2855919" cy="2141939"/>
          </a:xfrm>
        </p:spPr>
      </p:pic>
      <p:pic>
        <p:nvPicPr>
          <p:cNvPr id="14" name="Picture 13" descr="A picture containing indoor, wall&#10;&#10;Description generated with very high confidence">
            <a:extLst>
              <a:ext uri="{FF2B5EF4-FFF2-40B4-BE49-F238E27FC236}">
                <a16:creationId xmlns:a16="http://schemas.microsoft.com/office/drawing/2014/main" id="{091BA164-AD93-47EF-9E6B-4B61EAA37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147" y="1829319"/>
            <a:ext cx="2855919" cy="2141939"/>
          </a:xfrm>
          <a:prstGeom prst="rect">
            <a:avLst/>
          </a:prstGeom>
        </p:spPr>
      </p:pic>
      <p:pic>
        <p:nvPicPr>
          <p:cNvPr id="16" name="Picture 15" descr="A picture containing indoor, wall, weapon, gun&#10;&#10;Description generated with high confidence">
            <a:extLst>
              <a:ext uri="{FF2B5EF4-FFF2-40B4-BE49-F238E27FC236}">
                <a16:creationId xmlns:a16="http://schemas.microsoft.com/office/drawing/2014/main" id="{20FF96C0-63C7-4060-A3B6-BF0815627E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56" y="2121700"/>
            <a:ext cx="2942065" cy="22065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525261-6F91-4531-AF11-61C5946C9A07}"/>
              </a:ext>
            </a:extLst>
          </p:cNvPr>
          <p:cNvSpPr txBox="1"/>
          <p:nvPr/>
        </p:nvSpPr>
        <p:spPr>
          <a:xfrm>
            <a:off x="663261" y="965154"/>
            <a:ext cx="5306096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uk-UA" dirty="0">
                <a:cs typeface="Arial" pitchFamily="34" charset="0"/>
              </a:rPr>
              <a:t>Можливий</a:t>
            </a:r>
            <a:r>
              <a:rPr lang="sv-SE" dirty="0">
                <a:cs typeface="Arial" pitchFamily="34" charset="0"/>
              </a:rPr>
              <a:t> </a:t>
            </a:r>
            <a:r>
              <a:rPr lang="uk-UA" dirty="0">
                <a:cs typeface="Arial" pitchFamily="34" charset="0"/>
              </a:rPr>
              <a:t>нахил  </a:t>
            </a:r>
            <a:r>
              <a:rPr lang="sv-SE" dirty="0">
                <a:cs typeface="Arial" pitchFamily="34" charset="0"/>
              </a:rPr>
              <a:t>90° </a:t>
            </a:r>
            <a:r>
              <a:rPr lang="uk-UA" dirty="0">
                <a:cs typeface="Arial" pitchFamily="34" charset="0"/>
              </a:rPr>
              <a:t>до </a:t>
            </a:r>
            <a:r>
              <a:rPr lang="sv-SE" dirty="0">
                <a:cs typeface="Arial" pitchFamily="34" charset="0"/>
              </a:rPr>
              <a:t> 0° </a:t>
            </a:r>
            <a:endParaRPr lang="en-US" dirty="0" err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230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Максимальний діаметр коронки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83767" y="2326711"/>
            <a:ext cx="3194309" cy="1868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644" y="1663680"/>
            <a:ext cx="1799926" cy="3196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37"/>
          <a:stretch/>
        </p:blipFill>
        <p:spPr>
          <a:xfrm rot="5400000">
            <a:off x="5066583" y="2196584"/>
            <a:ext cx="3194306" cy="21344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0644" y="1040977"/>
            <a:ext cx="1799926" cy="565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sv-SE" sz="1000" b="1" dirty="0">
                <a:cs typeface="Arial" pitchFamily="34" charset="0"/>
              </a:rPr>
              <a:t>DM280 &amp; DM340 </a:t>
            </a:r>
          </a:p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sv-SE" sz="900" dirty="0">
                <a:cs typeface="Arial" pitchFamily="34" charset="0"/>
              </a:rPr>
              <a:t>Ø350 mm</a:t>
            </a:r>
            <a:r>
              <a:rPr lang="uk-UA" sz="900" dirty="0">
                <a:cs typeface="Arial" pitchFamily="34" charset="0"/>
              </a:rPr>
              <a:t> коронка без </a:t>
            </a:r>
            <a:r>
              <a:rPr lang="uk-UA" sz="900" dirty="0" err="1">
                <a:cs typeface="Arial" pitchFamily="34" charset="0"/>
              </a:rPr>
              <a:t>проставки</a:t>
            </a:r>
            <a:endParaRPr lang="en-US" sz="900" dirty="0" err="1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6802" y="1044220"/>
            <a:ext cx="1868244" cy="565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sv-SE" sz="1000" b="1" dirty="0">
                <a:cs typeface="Arial" pitchFamily="34" charset="0"/>
              </a:rPr>
              <a:t>DM340 </a:t>
            </a:r>
          </a:p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sv-SE" sz="900" dirty="0">
                <a:cs typeface="Arial" pitchFamily="34" charset="0"/>
              </a:rPr>
              <a:t>Ø400 mm </a:t>
            </a:r>
            <a:r>
              <a:rPr lang="uk-UA" sz="900" dirty="0">
                <a:cs typeface="Arial" pitchFamily="34" charset="0"/>
              </a:rPr>
              <a:t>коронка з </a:t>
            </a:r>
            <a:r>
              <a:rPr lang="uk-UA" sz="900" dirty="0" err="1">
                <a:cs typeface="Arial" pitchFamily="34" charset="0"/>
              </a:rPr>
              <a:t>проставкою</a:t>
            </a:r>
            <a:endParaRPr lang="en-US" sz="900" dirty="0" err="1"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6500" y="1044220"/>
            <a:ext cx="2134474" cy="565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sv-SE" sz="1000" b="1" dirty="0">
                <a:cs typeface="Arial" pitchFamily="34" charset="0"/>
              </a:rPr>
              <a:t>DM650 </a:t>
            </a:r>
          </a:p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sv-SE" sz="900" dirty="0">
                <a:cs typeface="Arial" pitchFamily="34" charset="0"/>
              </a:rPr>
              <a:t>Ø400 mm</a:t>
            </a:r>
            <a:r>
              <a:rPr lang="uk-UA" sz="900" dirty="0">
                <a:cs typeface="Arial" pitchFamily="34" charset="0"/>
              </a:rPr>
              <a:t> коронка без </a:t>
            </a:r>
            <a:r>
              <a:rPr lang="uk-UA" sz="900" dirty="0" err="1">
                <a:cs typeface="Arial" pitchFamily="34" charset="0"/>
              </a:rPr>
              <a:t>проставки</a:t>
            </a:r>
            <a:r>
              <a:rPr lang="uk-UA" sz="900" dirty="0">
                <a:cs typeface="Arial" pitchFamily="34" charset="0"/>
              </a:rPr>
              <a:t>. Можливо з </a:t>
            </a:r>
            <a:r>
              <a:rPr lang="uk-UA" sz="900" dirty="0" err="1">
                <a:cs typeface="Arial" pitchFamily="34" charset="0"/>
              </a:rPr>
              <a:t>проставкою</a:t>
            </a:r>
            <a:r>
              <a:rPr lang="uk-UA" sz="900" dirty="0">
                <a:cs typeface="Arial" pitchFamily="34" charset="0"/>
              </a:rPr>
              <a:t> до 500мм.</a:t>
            </a:r>
            <a:endParaRPr lang="en-US" sz="900" dirty="0" err="1"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68118" y="2519134"/>
            <a:ext cx="348344" cy="1442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69327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kern="0" dirty="0"/>
              <a:t>Найліпше підходить до</a:t>
            </a:r>
            <a:r>
              <a:rPr lang="sv-SE" kern="0" dirty="0"/>
              <a:t> </a:t>
            </a:r>
            <a:r>
              <a:rPr lang="sv-SE" dirty="0"/>
              <a:t>DM340 </a:t>
            </a:r>
            <a:r>
              <a:rPr lang="uk-UA" dirty="0"/>
              <a:t>та</a:t>
            </a:r>
            <a:r>
              <a:rPr lang="sv-SE" dirty="0"/>
              <a:t> DM280</a:t>
            </a:r>
            <a:endParaRPr lang="en-US" dirty="0"/>
          </a:p>
        </p:txBody>
      </p:sp>
      <p:pic>
        <p:nvPicPr>
          <p:cNvPr id="5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93EB2109-3442-4718-889B-AFBA78E7F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124" y="976104"/>
            <a:ext cx="1729433" cy="3816681"/>
          </a:xfrm>
          <a:prstGeom prst="rect">
            <a:avLst/>
          </a:prstGeom>
        </p:spPr>
      </p:pic>
      <p:pic>
        <p:nvPicPr>
          <p:cNvPr id="10" name="Picture 9" descr="A close up of a device&#10;&#10;Description generated with high confidence">
            <a:extLst>
              <a:ext uri="{FF2B5EF4-FFF2-40B4-BE49-F238E27FC236}">
                <a16:creationId xmlns:a16="http://schemas.microsoft.com/office/drawing/2014/main" id="{1B27ED60-4F91-4B46-88D9-3307E77BD0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99" y="1018323"/>
            <a:ext cx="1729433" cy="36589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4FFF74-BFBB-4060-B1E3-BBFB01B0D621}"/>
              </a:ext>
            </a:extLst>
          </p:cNvPr>
          <p:cNvSpPr txBox="1"/>
          <p:nvPr/>
        </p:nvSpPr>
        <p:spPr>
          <a:xfrm>
            <a:off x="2617940" y="1171184"/>
            <a:ext cx="1077238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sv-SE" b="1" dirty="0">
                <a:cs typeface="Arial" pitchFamily="34" charset="0"/>
              </a:rPr>
              <a:t>DM340</a:t>
            </a:r>
            <a:endParaRPr lang="en-US" b="1" dirty="0" err="1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49DEBE-7C2D-4424-9993-B289E6CFB808}"/>
              </a:ext>
            </a:extLst>
          </p:cNvPr>
          <p:cNvSpPr txBox="1"/>
          <p:nvPr/>
        </p:nvSpPr>
        <p:spPr>
          <a:xfrm>
            <a:off x="6914557" y="1145843"/>
            <a:ext cx="1077238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sv-SE" b="1" dirty="0">
                <a:cs typeface="Arial" pitchFamily="34" charset="0"/>
              </a:rPr>
              <a:t>DM280</a:t>
            </a:r>
            <a:endParaRPr lang="en-US" b="1" dirty="0" err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0955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BD784-C728-48AE-A7B9-BF9C0A07A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Accessories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5183F5-4FE5-4B6D-BCA6-C7FDB151B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83009"/>
              </p:ext>
            </p:extLst>
          </p:nvPr>
        </p:nvGraphicFramePr>
        <p:xfrm>
          <a:off x="2528282" y="1180962"/>
          <a:ext cx="6096000" cy="30043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455015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24480061"/>
                    </a:ext>
                  </a:extLst>
                </a:gridCol>
              </a:tblGrid>
              <a:tr h="408470">
                <a:tc>
                  <a:txBody>
                    <a:bodyPr/>
                    <a:lstStyle/>
                    <a:p>
                      <a:r>
                        <a:rPr lang="sv-SE" dirty="0" err="1"/>
                        <a:t>Accessory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Part </a:t>
                      </a:r>
                      <a:r>
                        <a:rPr lang="sv-SE" dirty="0" err="1"/>
                        <a:t>number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2m </a:t>
                      </a:r>
                      <a:r>
                        <a:rPr lang="uk-UA" dirty="0"/>
                        <a:t>колона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595895002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81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21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/>
                        <a:t>Компл</a:t>
                      </a:r>
                      <a:r>
                        <a:rPr lang="uk-UA" dirty="0"/>
                        <a:t>. коліс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582173301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53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08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Вакуумна плита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597635101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84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913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/>
                        <a:t>Проставка</a:t>
                      </a:r>
                      <a:r>
                        <a:rPr lang="uk-UA" dirty="0"/>
                        <a:t> </a:t>
                      </a:r>
                      <a:r>
                        <a:rPr lang="sv-SE" dirty="0"/>
                        <a:t> 50mm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579501001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9970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1E8230D-5EBA-4E77-AB8F-4776E35B1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87" y="3770431"/>
            <a:ext cx="281069" cy="489911"/>
          </a:xfrm>
          <a:prstGeom prst="rect">
            <a:avLst/>
          </a:prstGeom>
        </p:spPr>
      </p:pic>
      <p:pic>
        <p:nvPicPr>
          <p:cNvPr id="11" name="Picture 10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30292726-494F-44EB-9A30-D3B8E82A2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6" y="1621891"/>
            <a:ext cx="1120655" cy="597537"/>
          </a:xfrm>
          <a:prstGeom prst="rect">
            <a:avLst/>
          </a:prstGeom>
        </p:spPr>
      </p:pic>
      <p:pic>
        <p:nvPicPr>
          <p:cNvPr id="13" name="Picture 12" descr="A wheel of a car&#10;&#10;Description generated with high confidence">
            <a:extLst>
              <a:ext uri="{FF2B5EF4-FFF2-40B4-BE49-F238E27FC236}">
                <a16:creationId xmlns:a16="http://schemas.microsoft.com/office/drawing/2014/main" id="{E6908C56-CF67-4487-B1E3-E8B48B8434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86" y="2219428"/>
            <a:ext cx="1001474" cy="680690"/>
          </a:xfrm>
          <a:prstGeom prst="rect">
            <a:avLst/>
          </a:prstGeom>
        </p:spPr>
      </p:pic>
      <p:pic>
        <p:nvPicPr>
          <p:cNvPr id="17" name="Picture 1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79EBCC7B-B9E1-4D0A-9150-2E3F05B11D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8" y="2931085"/>
            <a:ext cx="1001474" cy="6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723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7118-7694-4108-9A85-23018545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Порівняння</a:t>
            </a:r>
            <a:r>
              <a:rPr lang="sv-SE" dirty="0"/>
              <a:t> DS500 </a:t>
            </a:r>
            <a:r>
              <a:rPr lang="uk-UA" dirty="0"/>
              <a:t>  до </a:t>
            </a:r>
            <a:r>
              <a:rPr lang="sv-SE" dirty="0"/>
              <a:t> DS450</a:t>
            </a:r>
            <a:endParaRPr lang="en-US" dirty="0"/>
          </a:p>
        </p:txBody>
      </p:sp>
      <p:pic>
        <p:nvPicPr>
          <p:cNvPr id="12" name="Picture 11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0374CD69-5721-48B2-B97B-B6CEF9025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427" y="895744"/>
            <a:ext cx="908585" cy="2285973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6596123-4EFA-4C8F-A79B-43F4EE584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62175"/>
              </p:ext>
            </p:extLst>
          </p:nvPr>
        </p:nvGraphicFramePr>
        <p:xfrm>
          <a:off x="750937" y="3244704"/>
          <a:ext cx="4966718" cy="1600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2225">
                  <a:extLst>
                    <a:ext uri="{9D8B030D-6E8A-4147-A177-3AD203B41FA5}">
                      <a16:colId xmlns:a16="http://schemas.microsoft.com/office/drawing/2014/main" val="3764328272"/>
                    </a:ext>
                  </a:extLst>
                </a:gridCol>
                <a:gridCol w="1709802">
                  <a:extLst>
                    <a:ext uri="{9D8B030D-6E8A-4147-A177-3AD203B41FA5}">
                      <a16:colId xmlns:a16="http://schemas.microsoft.com/office/drawing/2014/main" val="1206313059"/>
                    </a:ext>
                  </a:extLst>
                </a:gridCol>
                <a:gridCol w="1884691">
                  <a:extLst>
                    <a:ext uri="{9D8B030D-6E8A-4147-A177-3AD203B41FA5}">
                      <a16:colId xmlns:a16="http://schemas.microsoft.com/office/drawing/2014/main" val="2651312089"/>
                    </a:ext>
                  </a:extLst>
                </a:gridCol>
              </a:tblGrid>
              <a:tr h="15127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Husqvarna DS500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/>
                        <a:t>Husqvarna DS450 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361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900" dirty="0"/>
                        <a:t>Коронка </a:t>
                      </a:r>
                      <a:r>
                        <a:rPr lang="sv-SE" sz="900" dirty="0"/>
                        <a:t>, max</a:t>
                      </a:r>
                      <a:r>
                        <a:rPr lang="uk-UA" sz="900" dirty="0"/>
                        <a:t>  </a:t>
                      </a:r>
                      <a:r>
                        <a:rPr lang="uk-UA" sz="900" dirty="0" err="1"/>
                        <a:t>діам</a:t>
                      </a:r>
                      <a:r>
                        <a:rPr lang="uk-UA" sz="900" dirty="0"/>
                        <a:t>.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Ø500mm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Ø450mm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973378"/>
                  </a:ext>
                </a:extLst>
              </a:tr>
              <a:tr h="174332">
                <a:tc>
                  <a:txBody>
                    <a:bodyPr/>
                    <a:lstStyle/>
                    <a:p>
                      <a:r>
                        <a:rPr lang="uk-UA" sz="900" dirty="0"/>
                        <a:t>Вага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18kg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24kg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602889"/>
                  </a:ext>
                </a:extLst>
              </a:tr>
              <a:tr h="151275">
                <a:tc>
                  <a:txBody>
                    <a:bodyPr/>
                    <a:lstStyle/>
                    <a:p>
                      <a:r>
                        <a:rPr lang="uk-UA" sz="900" dirty="0"/>
                        <a:t>Стійкість </a:t>
                      </a:r>
                      <a:r>
                        <a:rPr lang="sv-SE" sz="900" dirty="0"/>
                        <a:t>/</a:t>
                      </a:r>
                      <a:r>
                        <a:rPr lang="uk-UA" sz="900" dirty="0"/>
                        <a:t> </a:t>
                      </a:r>
                      <a:r>
                        <a:rPr lang="uk-UA" sz="900" dirty="0" err="1"/>
                        <a:t>жосткість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100%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80%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72659"/>
                  </a:ext>
                </a:extLst>
              </a:tr>
              <a:tr h="151275">
                <a:tc>
                  <a:txBody>
                    <a:bodyPr/>
                    <a:lstStyle/>
                    <a:p>
                      <a:r>
                        <a:rPr lang="uk-UA" sz="900" dirty="0"/>
                        <a:t>Довжина коронки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680mm / 26 </a:t>
                      </a:r>
                      <a:r>
                        <a:rPr lang="sv-SE" sz="900" dirty="0" err="1"/>
                        <a:t>inch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/>
                        <a:t>698mm / 27 </a:t>
                      </a:r>
                      <a:r>
                        <a:rPr lang="sv-SE" sz="900" dirty="0" err="1"/>
                        <a:t>inch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977"/>
                  </a:ext>
                </a:extLst>
              </a:tr>
              <a:tr h="151275">
                <a:tc>
                  <a:txBody>
                    <a:bodyPr/>
                    <a:lstStyle/>
                    <a:p>
                      <a:r>
                        <a:rPr lang="uk-UA" sz="900" dirty="0"/>
                        <a:t>Довжина хода 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706mm / 27,8 </a:t>
                      </a:r>
                      <a:r>
                        <a:rPr lang="sv-SE" sz="900" dirty="0" err="1"/>
                        <a:t>inch</a:t>
                      </a:r>
                      <a:r>
                        <a:rPr lang="sv-SE" sz="900" dirty="0"/>
                        <a:t> 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/>
                        <a:t>635mm / 25 </a:t>
                      </a:r>
                      <a:r>
                        <a:rPr lang="sv-SE" sz="900" dirty="0" err="1"/>
                        <a:t>inch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384752"/>
                  </a:ext>
                </a:extLst>
              </a:tr>
              <a:tr h="1512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Нахил </a:t>
                      </a:r>
                      <a:r>
                        <a:rPr lang="uk-U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кколони</a:t>
                      </a:r>
                      <a:r>
                        <a:rPr lang="uk-U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0-90°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/>
                        <a:t>0-60°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048633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C3B4221A-9C84-4ECF-934B-C6F6768C9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12" y="895744"/>
            <a:ext cx="908585" cy="23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1132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Husqvarna_2012">
  <a:themeElements>
    <a:clrScheme name="Anpassat 2">
      <a:dk1>
        <a:sysClr val="windowText" lastClr="000000"/>
      </a:dk1>
      <a:lt1>
        <a:sysClr val="window" lastClr="FFFFFF"/>
      </a:lt1>
      <a:dk2>
        <a:srgbClr val="D0CFCE"/>
      </a:dk2>
      <a:lt2>
        <a:srgbClr val="D0CFCE"/>
      </a:lt2>
      <a:accent1>
        <a:srgbClr val="EA632D"/>
      </a:accent1>
      <a:accent2>
        <a:srgbClr val="273A60"/>
      </a:accent2>
      <a:accent3>
        <a:srgbClr val="00A3B4"/>
      </a:accent3>
      <a:accent4>
        <a:srgbClr val="97BF0D"/>
      </a:accent4>
      <a:accent5>
        <a:srgbClr val="255E47"/>
      </a:accent5>
      <a:accent6>
        <a:srgbClr val="8C8A88"/>
      </a:accent6>
      <a:hlink>
        <a:srgbClr val="EA632D"/>
      </a:hlink>
      <a:folHlink>
        <a:srgbClr val="696765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3175">
          <a:solidFill>
            <a:schemeClr val="accent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5000"/>
          </a:lnSpc>
          <a:spcBef>
            <a:spcPts val="600"/>
          </a:spcBef>
          <a:defRPr dirty="0" err="1" smtClean="0"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434</Words>
  <Application>Microsoft Office PowerPoint</Application>
  <PresentationFormat>Экран (16:9)</PresentationFormat>
  <Paragraphs>96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Husqvarna_2012</vt:lpstr>
      <vt:lpstr>Презентация PowerPoint</vt:lpstr>
      <vt:lpstr>DS500 - Technical features 1 (4) </vt:lpstr>
      <vt:lpstr>DS500 – Технічні особливості 2 (4) </vt:lpstr>
      <vt:lpstr>DS500 - Технічні особливості 3 (4) </vt:lpstr>
      <vt:lpstr>DS500 – Технічні особливості 4 (4) </vt:lpstr>
      <vt:lpstr>Максимальний діаметр коронки</vt:lpstr>
      <vt:lpstr>Найліпше підходить до DM340 та DM280</vt:lpstr>
      <vt:lpstr>Accessories</vt:lpstr>
      <vt:lpstr>Порівняння DS500   до  DS450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CISSI</dc:creator>
  <cp:lastModifiedBy>Mircha Kozhelyanka</cp:lastModifiedBy>
  <cp:revision>1086</cp:revision>
  <cp:lastPrinted>2015-04-27T12:03:43Z</cp:lastPrinted>
  <dcterms:created xsi:type="dcterms:W3CDTF">2011-12-22T10:20:47Z</dcterms:created>
  <dcterms:modified xsi:type="dcterms:W3CDTF">2020-01-17T17:05:23Z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HQGroup</vt:lpwstr>
  </property>
</Properties>
</file>